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5" r:id="rId4"/>
    <p:sldId id="296" r:id="rId5"/>
    <p:sldId id="300" r:id="rId6"/>
    <p:sldId id="297" r:id="rId7"/>
    <p:sldId id="301" r:id="rId8"/>
    <p:sldId id="298" r:id="rId9"/>
    <p:sldId id="302" r:id="rId10"/>
    <p:sldId id="304" r:id="rId11"/>
    <p:sldId id="305" r:id="rId12"/>
    <p:sldId id="309" r:id="rId13"/>
    <p:sldId id="303" r:id="rId14"/>
    <p:sldId id="306" r:id="rId15"/>
    <p:sldId id="308" r:id="rId16"/>
    <p:sldId id="310" r:id="rId17"/>
    <p:sldId id="294" r:id="rId18"/>
  </p:sldIdLst>
  <p:sldSz cx="9144000" cy="6858000" type="screen4x3"/>
  <p:notesSz cx="6761163" cy="99425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FFCC"/>
    <a:srgbClr val="996633"/>
    <a:srgbClr val="66FF99"/>
    <a:srgbClr val="99FF66"/>
    <a:srgbClr val="00FF00"/>
    <a:srgbClr val="FFFF99"/>
    <a:srgbClr val="FF3300"/>
    <a:srgbClr val="006600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ลักษณะสีปานกลาง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ลักษณะ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ลักษณะ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2C8C85-51F0-491E-9774-3900AFEF0FD7}" styleName="ลักษณะสีอ่อน 2 - เน้น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603BC9D-9187-4636-9D57-7AAFF694ACEE}" type="datetimeFigureOut">
              <a:rPr lang="th-TH"/>
              <a:pPr>
                <a:defRPr/>
              </a:pPr>
              <a:t>15/12/61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975FA01-C77A-4386-9F2C-8242436F59B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A9027B-3FA2-4854-84C1-380C3637FA05}" type="datetimeFigureOut">
              <a:rPr lang="th-TH"/>
              <a:pPr>
                <a:defRPr/>
              </a:pPr>
              <a:t>15/12/61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A474F7-B314-4634-A464-53BFA7671E8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5150"/>
            <a:ext cx="9144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488" y="4314825"/>
            <a:ext cx="2182812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6FA5C-F6C1-4631-8EF9-F3849C16F919}" type="datetimeFigureOut">
              <a:rPr lang="th-TH"/>
              <a:pPr>
                <a:defRPr/>
              </a:pPr>
              <a:t>15/12/61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4350"/>
            <a:ext cx="4800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3A3B6-3D04-48D2-B3A0-373CE6FBC5C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CBBFA-98F8-4F2D-8A0C-6869CB8D581C}" type="datetimeFigureOut">
              <a:rPr lang="th-TH"/>
              <a:pPr>
                <a:defRPr/>
              </a:pPr>
              <a:t>15/12/61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DCC1-DEB9-4497-A903-061427A3C8B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5150"/>
            <a:ext cx="9144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86105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D61F5B5-5419-4426-985C-DDE8AD9821A6}" type="datetimeFigureOut">
              <a:rPr lang="th-TH"/>
              <a:pPr>
                <a:defRPr/>
              </a:pPr>
              <a:t>15/12/61</a:t>
            </a:fld>
            <a:endParaRPr lang="th-TH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413"/>
            <a:ext cx="52435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7050" y="381000"/>
            <a:ext cx="48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250E7-6583-4DF1-AEF1-B89F01E6EE1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0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5150"/>
            <a:ext cx="9144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88" y="93345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37538" y="27019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586105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05CE75A-6E3C-47FA-BD7E-49A37CC57800}" type="datetimeFigureOut">
              <a:rPr lang="th-TH"/>
              <a:pPr>
                <a:defRPr/>
              </a:pPr>
              <a:t>15/12/61</a:t>
            </a:fld>
            <a:endParaRPr lang="th-TH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14350" y="379413"/>
            <a:ext cx="52435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147050" y="381000"/>
            <a:ext cx="48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6E2CB-7679-414B-9CD9-4EE7FE0DAC8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5150"/>
            <a:ext cx="9144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86105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9B6DAEB-7113-4969-8DBA-E34DAB701CD5}" type="datetimeFigureOut">
              <a:rPr lang="th-TH"/>
              <a:pPr>
                <a:defRPr/>
              </a:pPr>
              <a:t>15/12/61</a:t>
            </a:fld>
            <a:endParaRPr lang="th-TH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413"/>
            <a:ext cx="52435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7050" y="381000"/>
            <a:ext cx="48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99B8-F1BF-4DD2-A3DD-F25E6328421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E090E-EE7D-4602-8FC1-E025F45E6F24}" type="datetimeFigureOut">
              <a:rPr lang="th-TH"/>
              <a:pPr>
                <a:defRPr/>
              </a:pPr>
              <a:t>15/12/61</a:t>
            </a:fld>
            <a:endParaRPr lang="th-TH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C908B-5A10-45A8-93BA-553E0EBD1A6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A5BBE-61C3-47DB-B8F9-D23F361EC974}" type="datetimeFigureOut">
              <a:rPr lang="th-TH"/>
              <a:pPr>
                <a:defRPr/>
              </a:pPr>
              <a:t>15/12/61</a:t>
            </a:fld>
            <a:endParaRPr lang="th-TH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86546-760B-4BC3-9258-165C83B9CF7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CB54F-2ADA-4E1D-B981-2FDCF600628F}" type="datetimeFigureOut">
              <a:rPr lang="th-TH"/>
              <a:pPr>
                <a:defRPr/>
              </a:pPr>
              <a:t>15/12/61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1D83-575F-409B-BF44-44812B6B373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5150"/>
            <a:ext cx="9144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86105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7049E5E-9A77-4083-B044-8125293B8E1E}" type="datetimeFigureOut">
              <a:rPr lang="th-TH"/>
              <a:pPr>
                <a:defRPr/>
              </a:pPr>
              <a:t>15/12/61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0"/>
            <a:ext cx="52435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7050" y="381000"/>
            <a:ext cx="48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D8796-F324-4181-B80B-04226429B42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5150"/>
            <a:ext cx="9144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488" y="4314825"/>
            <a:ext cx="2182812" cy="374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1ABB92-0E8A-40DE-80EA-2F166D49B8AD}" type="datetimeFigureOut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4350"/>
            <a:ext cx="4800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0574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7A4151-A209-414F-AC67-B2FBBA127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2B33E5-8536-42F8-8E64-82FF6E6D3695}" type="datetimeFigureOut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37480B-D24F-498E-89CC-D4FE933DE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2DAA-06F2-40C4-B1BB-FA0BDB6505C9}" type="datetimeFigureOut">
              <a:rPr lang="th-TH"/>
              <a:pPr>
                <a:defRPr/>
              </a:pPr>
              <a:t>15/12/61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30C7-F511-4CBF-854C-265B0520004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5150"/>
            <a:ext cx="9144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861050" y="381000"/>
            <a:ext cx="2182813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02A7E1-79A4-42B7-9745-4167D5D757B7}" type="datetimeFigureOut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0"/>
            <a:ext cx="5243513" cy="36353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7050" y="381000"/>
            <a:ext cx="482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3177D4-9B1F-496D-9A9F-0F52FF4AE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FD42AF-3901-4D0E-A749-ACE3F15DE748}" type="datetimeFigureOut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1BA7EE-7D57-4C07-A1FF-071084AAE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5C2A9A-0DA3-414A-A370-81C74D3EFE2A}" type="datetimeFigureOut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56E6FD-2AD5-4439-B7FD-4F8CFA335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6A433E-B4BB-4271-87D5-9071DBF90FBB}" type="datetimeFigureOut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BBA3AE-D4C3-4CF2-89AF-5EF5A17A4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3B99F1-CD86-46C2-993F-7F2F2C871282}" type="datetimeFigureOut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30B715-B3AB-42F7-8DE2-2E67B4374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141F18-B9A2-4259-90E8-49246E9FCA48}" type="datetimeFigureOut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425F35-783B-4812-8E0B-683AEC38E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ECB429-759A-4EAF-8A65-7412C36AD401}" type="datetimeFigureOut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B63794-9106-4164-BF4F-3341E1ECA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23B8B2-1CF1-40A0-879D-051A61314EBA}" type="datetimeFigureOut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21BC26-FE22-4579-B110-94251A6D3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5150"/>
            <a:ext cx="9144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861050" y="381000"/>
            <a:ext cx="2182813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8720D3-738E-4D5D-B215-501C69CA97E0}" type="datetimeFigureOut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413"/>
            <a:ext cx="5243513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7050" y="381000"/>
            <a:ext cx="482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9CC1DA-6701-4687-8675-3D411ED88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5150"/>
            <a:ext cx="9144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88" y="93345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solidFill>
                  <a:prstClr val="white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37538" y="27019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5861050" y="381000"/>
            <a:ext cx="2182813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D07E6E-0396-49E7-A910-343414CAC2B2}" type="datetimeFigureOut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14350" y="379413"/>
            <a:ext cx="5243513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147050" y="381000"/>
            <a:ext cx="482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DCBD15-B4AB-4E42-9F42-D32A922ED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5150"/>
            <a:ext cx="9144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86105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FB96EEA-79C8-4418-907F-EEEE68BF1D1C}" type="datetimeFigureOut">
              <a:rPr lang="th-TH"/>
              <a:pPr>
                <a:defRPr/>
              </a:pPr>
              <a:t>15/12/61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0"/>
            <a:ext cx="5243513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7050" y="381000"/>
            <a:ext cx="48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06E7E-EDB6-40FA-8896-BBDE8CFF098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5150"/>
            <a:ext cx="9144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861050" y="379413"/>
            <a:ext cx="2182813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74593D-9070-4994-9BBB-496E3C267ABB}" type="datetimeFigureOut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413"/>
            <a:ext cx="5243513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7050" y="381000"/>
            <a:ext cx="482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07BE15-B985-40AE-996B-F7CF80E39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AD1874-3055-4F8C-832C-4E7CE264033C}" type="datetimeFigureOut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01B1D9-99C5-4215-923A-EC5CB72B5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7F026B-76CD-4D2E-ADC2-690B2725960A}" type="datetimeFigureOut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3D4B47-8F6D-46C0-B05F-133E1D5D0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6BBD21-C9F5-4D86-880D-8D43872A09FA}" type="datetimeFigureOut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0ADB73-5824-41D7-B2D3-3BED4A434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5150"/>
            <a:ext cx="9144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861050" y="379413"/>
            <a:ext cx="2182813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10F674-FC4C-4780-92E8-D195A38EDCB4}" type="datetimeFigureOut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0"/>
            <a:ext cx="5243513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7050" y="381000"/>
            <a:ext cx="482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B522EA-08AC-4A8D-BC9A-C1FDDA865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1BBF-A2AE-4D67-A6B5-1DA4CEFB8B85}" type="datetimeFigureOut">
              <a:rPr lang="th-TH"/>
              <a:pPr>
                <a:defRPr/>
              </a:pPr>
              <a:t>15/12/61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F37FF-AD7C-4D26-A95C-88519138B0F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EE62-B8DA-4815-90AD-0C24F87650CE}" type="datetimeFigureOut">
              <a:rPr lang="th-TH"/>
              <a:pPr>
                <a:defRPr/>
              </a:pPr>
              <a:t>15/12/61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4F64-7CD9-4EBF-95A7-4EF3309E379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44F65-3025-4D73-ADC3-1D5048E751F6}" type="datetimeFigureOut">
              <a:rPr lang="th-TH"/>
              <a:pPr>
                <a:defRPr/>
              </a:pPr>
              <a:t>15/12/61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33FA1-818C-4F00-BD55-FD931CD02F4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39C8-2F06-4767-8F25-9B51384DFD20}" type="datetimeFigureOut">
              <a:rPr lang="th-TH"/>
              <a:pPr>
                <a:defRPr/>
              </a:pPr>
              <a:t>15/12/61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780B-D12B-4B1A-8702-C6E4F9CE015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7C7A2-D5D4-4828-AEC6-6F48FEC00CE3}" type="datetimeFigureOut">
              <a:rPr lang="th-TH"/>
              <a:pPr>
                <a:defRPr/>
              </a:pPr>
              <a:t>15/12/61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3E0C4-A81D-4CCC-B767-A20A0B7BC8A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9538E-FF33-466F-A060-BB9AB55E53F7}" type="datetimeFigureOut">
              <a:rPr lang="th-TH"/>
              <a:pPr>
                <a:defRPr/>
              </a:pPr>
              <a:t>15/12/61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9A7A-ECC7-43E3-988F-477A45686E3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3588"/>
            <a:ext cx="645795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2193925"/>
            <a:ext cx="81153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838" y="6356350"/>
            <a:ext cx="2182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01C969-B2B1-4056-BF2F-75AFA9951F43}" type="datetimeFigureOut">
              <a:rPr lang="th-TH"/>
              <a:pPr>
                <a:defRPr/>
              </a:pPr>
              <a:t>15/12/61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6350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A7E8AE-DA0C-48DA-8A6A-161BC123A96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3" r:id="rId1"/>
    <p:sldLayoutId id="2147484172" r:id="rId2"/>
    <p:sldLayoutId id="2147484184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5" r:id="rId11"/>
    <p:sldLayoutId id="2147484186" r:id="rId12"/>
    <p:sldLayoutId id="2147484187" r:id="rId13"/>
    <p:sldLayoutId id="2147484180" r:id="rId14"/>
    <p:sldLayoutId id="2147484181" r:id="rId15"/>
    <p:sldLayoutId id="2147484182" r:id="rId16"/>
    <p:sldLayoutId id="2147484188" r:id="rId17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nstantia" pitchFamily="18" charset="0"/>
          <a:cs typeface="Browallia New" pitchFamily="34" charset="-34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nstantia" pitchFamily="18" charset="0"/>
          <a:cs typeface="Browallia New" pitchFamily="34" charset="-34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nstantia" pitchFamily="18" charset="0"/>
          <a:cs typeface="Browallia New" pitchFamily="34" charset="-34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nstantia" pitchFamily="18" charset="0"/>
          <a:cs typeface="Browallia New" pitchFamily="34" charset="-34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nstantia" pitchFamily="18" charset="0"/>
          <a:cs typeface="Browallia New" pitchFamily="34" charset="-34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nstantia" pitchFamily="18" charset="0"/>
          <a:cs typeface="Browallia New" pitchFamily="34" charset="-34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nstantia" pitchFamily="18" charset="0"/>
          <a:cs typeface="Browallia New" pitchFamily="34" charset="-34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nstantia" pitchFamily="18" charset="0"/>
          <a:cs typeface="Browallia New" pitchFamily="34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0-HD-TOP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3588"/>
            <a:ext cx="645795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2193925"/>
            <a:ext cx="81153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838" y="6356350"/>
            <a:ext cx="2182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prstClr val="white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90A37A-452F-47A1-8143-6408B5F855F8}" type="datetimeFigureOut">
              <a:rPr lang="en-US"/>
              <a:pPr>
                <a:defRPr/>
              </a:pPr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6350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prstClr val="white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prstClr val="white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E26CE6F-1729-4DAA-9E2C-1D7493FA7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  <p:sldLayoutId id="2147484202" r:id="rId14"/>
    <p:sldLayoutId id="2147484203" r:id="rId15"/>
    <p:sldLayoutId id="2147484204" r:id="rId16"/>
    <p:sldLayoutId id="2147484205" r:id="rId17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ngsana New" pitchFamily="18" charset="-34"/>
          <a:cs typeface="DilleniaUPC" pitchFamily="18" charset="-34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ngsana New" pitchFamily="18" charset="-34"/>
          <a:cs typeface="DilleniaUPC" pitchFamily="18" charset="-34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ngsana New" pitchFamily="18" charset="-34"/>
          <a:cs typeface="DilleniaUPC" pitchFamily="18" charset="-34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ngsana New" pitchFamily="18" charset="-34"/>
          <a:cs typeface="DilleniaUPC" pitchFamily="18" charset="-34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ngsana New" pitchFamily="18" charset="-34"/>
          <a:cs typeface="DilleniaUPC" pitchFamily="18" charset="-34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ngsana New" pitchFamily="18" charset="-34"/>
          <a:cs typeface="DilleniaUPC" pitchFamily="18" charset="-34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ngsana New" pitchFamily="18" charset="-34"/>
          <a:cs typeface="DilleniaUPC" pitchFamily="18" charset="-34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ngsana New" pitchFamily="18" charset="-34"/>
          <a:cs typeface="DilleniaUPC" pitchFamily="18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3" y="1785938"/>
            <a:ext cx="8715375" cy="1825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400" b="1" dirty="0" smtClean="0"/>
              <a:t>การจัดทำคำแนะนำการจัดการศัตรูพืช </a:t>
            </a:r>
            <a:br>
              <a:rPr lang="th-TH" sz="4400" b="1" dirty="0" smtClean="0"/>
            </a:br>
            <a:r>
              <a:rPr lang="th-TH" sz="4400" b="1" dirty="0" smtClean="0"/>
              <a:t>ตามหลักของ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>
                <a:solidFill>
                  <a:srgbClr val="92D050"/>
                </a:solidFill>
              </a:rPr>
              <a:t>green</a:t>
            </a:r>
            <a:r>
              <a:rPr lang="en-US" sz="4400" b="1" dirty="0" smtClean="0"/>
              <a:t> &amp; </a:t>
            </a:r>
            <a:r>
              <a:rPr lang="en-US" sz="4400" b="1" dirty="0" smtClean="0">
                <a:solidFill>
                  <a:srgbClr val="FFFF00"/>
                </a:solidFill>
              </a:rPr>
              <a:t>yellow</a:t>
            </a:r>
            <a:r>
              <a:rPr lang="en-US" sz="4400" b="1" dirty="0" smtClean="0"/>
              <a:t> list</a:t>
            </a:r>
            <a:endParaRPr lang="th-TH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589463"/>
            <a:ext cx="7086600" cy="159385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b="1" dirty="0" smtClean="0"/>
              <a:t>แปลและเรียบเรียงโดยกลุ่มส่งเสริมการวินิจฉัยศัตรูพืช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b="1" dirty="0" smtClean="0"/>
              <a:t>กองส่งเสริมการอารักขาพืชและจัดการดินปุ่ย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1520" y="2564904"/>
          <a:ext cx="8568952" cy="3754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4458"/>
                <a:gridCol w="1338899"/>
                <a:gridCol w="1338898"/>
                <a:gridCol w="1338899"/>
                <a:gridCol w="1338899"/>
                <a:gridCol w="13388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Green list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Yellow list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ปัญหา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ป้องกัน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ติดตาม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ควบคุม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ควบคุม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ข้อจำกัด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80354" y="3933056"/>
            <a:ext cx="1916134" cy="2334575"/>
            <a:chOff x="280354" y="3933056"/>
            <a:chExt cx="1916134" cy="2334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869" t="10813" r="10544" b="7774"/>
            <a:stretch>
              <a:fillRect/>
            </a:stretch>
          </p:blipFill>
          <p:spPr>
            <a:xfrm>
              <a:off x="323528" y="3933056"/>
              <a:ext cx="754842" cy="64383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15616" y="400506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solidFill>
                    <a:schemeClr val="bg1"/>
                  </a:solidFill>
                </a:rPr>
                <a:t>ราแป้ง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2" descr="F:\diagnosis photo\เอกสารวินิจฉัย\Damping_Off_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674"/>
            <a:stretch>
              <a:fillRect/>
            </a:stretch>
          </p:blipFill>
          <p:spPr bwMode="auto">
            <a:xfrm>
              <a:off x="280354" y="4725144"/>
              <a:ext cx="835262" cy="695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115616" y="4839543"/>
              <a:ext cx="973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solidFill>
                    <a:schemeClr val="bg1"/>
                  </a:solidFill>
                </a:rPr>
                <a:t>เน่าคอดิน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2" descr="H:\diagnosis photo\ผัก\IMG_9749.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996" y="5573474"/>
              <a:ext cx="843315" cy="694157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43608" y="5631631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solidFill>
                    <a:schemeClr val="bg1"/>
                  </a:solidFill>
                </a:rPr>
                <a:t>ด้วงหมัดผัก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0"/>
            <a:ext cx="3923928" cy="62068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ใส่คำแนะนำในโซนสีเหลือง</a:t>
            </a:r>
            <a:endParaRPr lang="en-US" sz="3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444208" y="2204944"/>
            <a:ext cx="648072" cy="720000"/>
          </a:xfrm>
          <a:prstGeom prst="downArrow">
            <a:avLst/>
          </a:prstGeom>
          <a:solidFill>
            <a:srgbClr val="00B0F0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71942" y="2956476"/>
            <a:ext cx="1296144" cy="468000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31640" y="1555264"/>
            <a:ext cx="8686800" cy="289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9113">
              <a:buFont typeface="Arial" pitchFamily="34" charset="0"/>
              <a:buChar char="•"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 พิจารณาเลือกใช้สารเคมีที่มีพิษ (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Toxic)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ต่ำที่สุด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1520" y="2564904"/>
          <a:ext cx="8568952" cy="3754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4458"/>
                <a:gridCol w="1338899"/>
                <a:gridCol w="1338898"/>
                <a:gridCol w="1338899"/>
                <a:gridCol w="1338899"/>
                <a:gridCol w="13388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Green list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Yellow list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ปัญหา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ป้องกัน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ติดตาม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ควบคุม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ควบคุม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ข้อจำกัด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80354" y="3933056"/>
            <a:ext cx="1916134" cy="2334575"/>
            <a:chOff x="280354" y="3933056"/>
            <a:chExt cx="1916134" cy="2334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869" t="10813" r="10544" b="7774"/>
            <a:stretch>
              <a:fillRect/>
            </a:stretch>
          </p:blipFill>
          <p:spPr>
            <a:xfrm>
              <a:off x="323528" y="3933056"/>
              <a:ext cx="754842" cy="64383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15616" y="400506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solidFill>
                    <a:schemeClr val="bg1"/>
                  </a:solidFill>
                </a:rPr>
                <a:t>ราแป้ง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2" descr="F:\diagnosis photo\เอกสารวินิจฉัย\Damping_Off_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674"/>
            <a:stretch>
              <a:fillRect/>
            </a:stretch>
          </p:blipFill>
          <p:spPr bwMode="auto">
            <a:xfrm>
              <a:off x="280354" y="4725144"/>
              <a:ext cx="835262" cy="695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115616" y="4839543"/>
              <a:ext cx="973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solidFill>
                    <a:schemeClr val="bg1"/>
                  </a:solidFill>
                </a:rPr>
                <a:t>เน่าคอดิน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2" descr="H:\diagnosis photo\ผัก\IMG_9749.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996" y="5573474"/>
              <a:ext cx="843315" cy="694157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43608" y="5631631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solidFill>
                    <a:schemeClr val="bg1"/>
                  </a:solidFill>
                </a:rPr>
                <a:t>ด้วงหมัดผัก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0"/>
            <a:ext cx="3923928" cy="62068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ใส่คำแนะนำในโซนสีเหลือง</a:t>
            </a:r>
            <a:endParaRPr lang="en-US" sz="3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796594" y="2204944"/>
            <a:ext cx="648072" cy="720000"/>
          </a:xfrm>
          <a:prstGeom prst="downArrow">
            <a:avLst/>
          </a:prstGeom>
          <a:solidFill>
            <a:srgbClr val="00B0F0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24328" y="2956476"/>
            <a:ext cx="1296144" cy="468000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556792"/>
            <a:ext cx="8686800" cy="289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9113">
              <a:buFont typeface="Arial" pitchFamily="34" charset="0"/>
              <a:buChar char="•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คำนึงถึงข้อจำกัด และเงื่อนไขที่สำคัญของการใช้สารเคมี เช่น ปริมาณการใช้ที่มากที่สุดโดยไม่เกิดอันตรายกับพืช ระยะเวลาการใช้ คำแนะนำในการผสมสารเคมี การเว้นระยะก่อนการเก็บเกี่ยว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923928" cy="62068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ใส่คำแนะนำในโซนสีเหลือง</a:t>
            </a:r>
            <a:endParaRPr lang="en-US" sz="3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268760"/>
            <a:ext cx="80648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latin typeface="AngsanaUPC" pitchFamily="18" charset="-34"/>
              </a:rPr>
              <a:t>ข้อมูลเกี่ยวกับการใช้ และข้อจำกัดของการใช้สารเคมีแต่ละชนิด สามารถหาได้จาก</a:t>
            </a:r>
          </a:p>
          <a:p>
            <a:pPr marL="898525">
              <a:buFont typeface="Arial" pitchFamily="34" charset="0"/>
              <a:buChar char="•"/>
            </a:pPr>
            <a:r>
              <a:rPr lang="th-TH" sz="4000" dirty="0" smtClean="0">
                <a:latin typeface="AngsanaUPC" pitchFamily="18" charset="-34"/>
              </a:rPr>
              <a:t> </a:t>
            </a:r>
            <a:r>
              <a:rPr lang="en-US" sz="4000" dirty="0" smtClean="0">
                <a:latin typeface="AngsanaUPC" pitchFamily="18" charset="-34"/>
              </a:rPr>
              <a:t>WHO: World Health Organization</a:t>
            </a:r>
            <a:endParaRPr lang="th-TH" sz="4000" dirty="0" smtClean="0">
              <a:latin typeface="AngsanaUPC" pitchFamily="18" charset="-34"/>
            </a:endParaRPr>
          </a:p>
          <a:p>
            <a:pPr marL="898525">
              <a:buFont typeface="Arial" pitchFamily="34" charset="0"/>
              <a:buChar char="•"/>
            </a:pPr>
            <a:r>
              <a:rPr lang="en-US" sz="4000" dirty="0" smtClean="0">
                <a:latin typeface="AngsanaUPC" pitchFamily="18" charset="-34"/>
              </a:rPr>
              <a:t> </a:t>
            </a:r>
            <a:r>
              <a:rPr lang="th-TH" sz="4000" dirty="0" smtClean="0">
                <a:latin typeface="AngsanaUPC" pitchFamily="18" charset="-34"/>
              </a:rPr>
              <a:t> </a:t>
            </a:r>
            <a:r>
              <a:rPr lang="en-US" sz="4000" dirty="0" err="1" smtClean="0">
                <a:latin typeface="AngsanaUPC" pitchFamily="18" charset="-34"/>
              </a:rPr>
              <a:t>Frac</a:t>
            </a:r>
            <a:r>
              <a:rPr lang="en-US" sz="4000" dirty="0" smtClean="0">
                <a:latin typeface="AngsanaUPC" pitchFamily="18" charset="-34"/>
              </a:rPr>
              <a:t> :</a:t>
            </a:r>
            <a:r>
              <a:rPr lang="th-TH" sz="4000" dirty="0" smtClean="0">
                <a:latin typeface="AngsanaUPC" pitchFamily="18" charset="-34"/>
              </a:rPr>
              <a:t> </a:t>
            </a:r>
            <a:r>
              <a:rPr lang="en-US" sz="4000" dirty="0" smtClean="0">
                <a:latin typeface="AngsanaUPC" pitchFamily="18" charset="-34"/>
              </a:rPr>
              <a:t>Fungicide Resistance Action Committee </a:t>
            </a:r>
            <a:endParaRPr lang="th-TH" sz="4000" dirty="0" smtClean="0">
              <a:latin typeface="AngsanaUPC" pitchFamily="18" charset="-34"/>
            </a:endParaRPr>
          </a:p>
          <a:p>
            <a:pPr marL="898525">
              <a:buFont typeface="Arial" pitchFamily="34" charset="0"/>
              <a:buChar char="•"/>
            </a:pPr>
            <a:r>
              <a:rPr lang="en-US" sz="4000" dirty="0" smtClean="0">
                <a:latin typeface="AngsanaUPC" pitchFamily="18" charset="-34"/>
              </a:rPr>
              <a:t> </a:t>
            </a:r>
            <a:r>
              <a:rPr lang="th-TH" sz="4000" dirty="0" smtClean="0">
                <a:latin typeface="AngsanaUPC" pitchFamily="18" charset="-34"/>
              </a:rPr>
              <a:t> </a:t>
            </a:r>
            <a:r>
              <a:rPr lang="en-US" sz="4000" dirty="0" err="1" smtClean="0">
                <a:latin typeface="AngsanaUPC" pitchFamily="18" charset="-34"/>
              </a:rPr>
              <a:t>Irac</a:t>
            </a:r>
            <a:r>
              <a:rPr lang="en-US" sz="4000" dirty="0" smtClean="0">
                <a:latin typeface="AngsanaUPC" pitchFamily="18" charset="-34"/>
              </a:rPr>
              <a:t> : Insecticide Resistance Action Committee</a:t>
            </a:r>
          </a:p>
          <a:p>
            <a:pPr marL="898525">
              <a:buFont typeface="Arial" pitchFamily="34" charset="0"/>
              <a:buChar char="•"/>
            </a:pPr>
            <a:r>
              <a:rPr lang="en-US" sz="4000" dirty="0" smtClean="0">
                <a:latin typeface="AngsanaUPC" pitchFamily="18" charset="-34"/>
              </a:rPr>
              <a:t>  </a:t>
            </a:r>
            <a:r>
              <a:rPr lang="en-US" sz="4000" dirty="0" err="1" smtClean="0">
                <a:latin typeface="AngsanaUPC" pitchFamily="18" charset="-34"/>
              </a:rPr>
              <a:t>Hrac</a:t>
            </a:r>
            <a:r>
              <a:rPr lang="en-US" sz="4000" dirty="0" smtClean="0">
                <a:latin typeface="AngsanaUPC" pitchFamily="18" charset="-34"/>
              </a:rPr>
              <a:t>: Herbicide Resistance Action Committee</a:t>
            </a:r>
          </a:p>
          <a:p>
            <a:pPr marL="898525">
              <a:buFont typeface="Arial" pitchFamily="34" charset="0"/>
              <a:buChar char="•"/>
            </a:pPr>
            <a:r>
              <a:rPr lang="en-US" sz="4000" dirty="0" smtClean="0">
                <a:latin typeface="AngsanaUPC" pitchFamily="18" charset="-34"/>
              </a:rPr>
              <a:t> </a:t>
            </a:r>
            <a:r>
              <a:rPr lang="en-US" sz="4000" dirty="0" err="1" smtClean="0">
                <a:latin typeface="AngsanaUPC" pitchFamily="18" charset="-34"/>
              </a:rPr>
              <a:t>Rrac</a:t>
            </a:r>
            <a:r>
              <a:rPr lang="en-US" sz="4000" dirty="0" smtClean="0">
                <a:latin typeface="AngsanaUPC" pitchFamily="18" charset="-34"/>
              </a:rPr>
              <a:t>: </a:t>
            </a:r>
            <a:r>
              <a:rPr lang="en-US" sz="4000" dirty="0" err="1" smtClean="0">
                <a:latin typeface="AngsanaUPC" pitchFamily="18" charset="-34"/>
              </a:rPr>
              <a:t>Rodenticide</a:t>
            </a:r>
            <a:r>
              <a:rPr lang="en-US" sz="4000" dirty="0" smtClean="0">
                <a:latin typeface="AngsanaUPC" pitchFamily="18" charset="-34"/>
              </a:rPr>
              <a:t> Resistance Action Committee</a:t>
            </a:r>
            <a:endParaRPr lang="th-TH" sz="4000" dirty="0" smtClean="0">
              <a:latin typeface="AngsanaUPC" pitchFamily="18" charset="-34"/>
            </a:endParaRPr>
          </a:p>
          <a:p>
            <a:pPr marL="898525">
              <a:buFont typeface="Arial" pitchFamily="34" charset="0"/>
              <a:buChar char="•"/>
            </a:pPr>
            <a:r>
              <a:rPr lang="th-TH" sz="4000" dirty="0" smtClean="0">
                <a:latin typeface="AngsanaUPC" pitchFamily="18" charset="-34"/>
              </a:rPr>
              <a:t> ผลงานวิจัยจากแหล่งต่างๆ ที่เชื่อถือได้</a:t>
            </a:r>
            <a:endParaRPr lang="en-US" sz="4000" dirty="0">
              <a:latin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125" t="17450" r="8125" b="4851"/>
          <a:stretch>
            <a:fillRect/>
          </a:stretch>
        </p:blipFill>
        <p:spPr bwMode="auto">
          <a:xfrm>
            <a:off x="0" y="980728"/>
            <a:ext cx="918972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0021" t="18500" r="16323" b="15351"/>
          <a:stretch>
            <a:fillRect/>
          </a:stretch>
        </p:blipFill>
        <p:spPr bwMode="auto">
          <a:xfrm>
            <a:off x="-1" y="576064"/>
            <a:ext cx="9160003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285" t="17201" r="13479"/>
          <a:stretch>
            <a:fillRect/>
          </a:stretch>
        </p:blipFill>
        <p:spPr bwMode="auto">
          <a:xfrm>
            <a:off x="-1" y="260648"/>
            <a:ext cx="9144001" cy="646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m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733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2363450"/>
            <a:ext cx="5011308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sym typeface="Wingdings"/>
              </a:rPr>
              <a:t></a:t>
            </a:r>
            <a:r>
              <a:rPr lang="th-TH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ขอบคุณค่ะ</a:t>
            </a:r>
            <a:r>
              <a:rPr lang="th-TH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sym typeface="Wingdings"/>
              </a:rPr>
              <a:t></a:t>
            </a:r>
            <a:endParaRPr lang="th-TH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:\diagnosis photo\ด้วงหนวดยาว\S__4292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10200" y="332184"/>
            <a:ext cx="3733800" cy="6553200"/>
          </a:xfrm>
          <a:prstGeom prst="rect">
            <a:avLst/>
          </a:prstGeom>
          <a:solidFill>
            <a:srgbClr val="26262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5288" indent="-395288">
              <a:buSzPct val="75000"/>
              <a:buFont typeface="Wingdings" pitchFamily="2" charset="2"/>
              <a:buChar char="q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แนวคิดที่ถูกพัฒนาโดย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International Organization for Biological Control (IOBC)</a:t>
            </a:r>
          </a:p>
          <a:p>
            <a:pPr marL="395288" indent="-395288">
              <a:buSzPct val="75000"/>
              <a:buFont typeface="Wingdings" pitchFamily="2" charset="2"/>
              <a:buChar char="q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เป็นแผนการควบคุมศัตรูพืชด้วยวิธีผสมสานแบบ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step by step</a:t>
            </a:r>
          </a:p>
          <a:p>
            <a:pPr marL="395288" indent="-395288">
              <a:buSzPct val="75000"/>
              <a:buFont typeface="Wingdings" pitchFamily="2" charset="2"/>
              <a:buChar char="q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สามารถปรับให้มีความเหมาะสมในแต่ละพื้นที่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1001"/>
            <a:ext cx="3877985" cy="76944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GB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Green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&amp; Yellow list </a:t>
            </a:r>
            <a:r>
              <a:rPr lang="th-TH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คือ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:\diagnosis photo\DSCN1761.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t="14587" b="30675"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>
              <a:latin typeface="Angsana New" pitchFamily="18" charset="-34"/>
              <a:cs typeface="AngsanaUPC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24000"/>
            <a:ext cx="9144000" cy="609600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85000"/>
            </a:pP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UPC" pitchFamily="18" charset="-34"/>
              </a:rPr>
              <a:t>อยู่บนพื้นฐานการใช้ระบบนิเวศที่มีอยู่ควบคุมศัตรูพืช</a:t>
            </a:r>
            <a:endParaRPr lang="en-US" sz="3200" b="1" dirty="0">
              <a:solidFill>
                <a:srgbClr val="FFFF00"/>
              </a:solidFill>
              <a:latin typeface="Angsana New" pitchFamily="18" charset="-34"/>
              <a:cs typeface="AngsanaUPC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86000"/>
            <a:ext cx="9144000" cy="1066800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463" algn="ctr">
              <a:buSzPct val="85000"/>
            </a:pP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UPC" pitchFamily="18" charset="-34"/>
              </a:rPr>
              <a:t>การเลือกใช้วิธีควบคุมศัตรูพืชจะพิจรณาจาก ความคุ้มค่าทาง</a:t>
            </a:r>
            <a:b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UPC" pitchFamily="18" charset="-34"/>
              </a:rPr>
            </a:b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UPC" pitchFamily="18" charset="-34"/>
              </a:rPr>
              <a:t>     เศรษฐกิจระบบนิเวศ และสภาพทางสังคม  </a:t>
            </a:r>
            <a:endParaRPr lang="en-US" sz="3200" b="1" dirty="0">
              <a:solidFill>
                <a:srgbClr val="FFFF00"/>
              </a:solidFill>
              <a:latin typeface="Angsana New" pitchFamily="18" charset="-34"/>
              <a:cs typeface="AngsanaUPC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505200"/>
            <a:ext cx="9144000" cy="609600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75000"/>
            </a:pP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cs typeface="AngsanaUPC" pitchFamily="18" charset="-34"/>
              </a:rPr>
              <a:t>กระบวนการประกอบด้วย “การป้องกัน” “การติดตาม” และ “การกำจัด”</a:t>
            </a:r>
            <a:endParaRPr lang="en-US" sz="3200" b="1" dirty="0">
              <a:solidFill>
                <a:srgbClr val="FFFF00"/>
              </a:solidFill>
              <a:latin typeface="Angsana New" pitchFamily="18" charset="-34"/>
              <a:cs typeface="AngsanaUPC" pitchFamily="18" charset="-34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2400" y="4114800"/>
            <a:ext cx="3886200" cy="1905000"/>
            <a:chOff x="152400" y="4114800"/>
            <a:chExt cx="3886200" cy="1905000"/>
          </a:xfrm>
        </p:grpSpPr>
        <p:sp>
          <p:nvSpPr>
            <p:cNvPr id="14" name="Rectangle 13"/>
            <p:cNvSpPr/>
            <p:nvPr/>
          </p:nvSpPr>
          <p:spPr>
            <a:xfrm>
              <a:off x="152400" y="4800600"/>
              <a:ext cx="2667000" cy="1219200"/>
            </a:xfrm>
            <a:prstGeom prst="rect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rgbClr val="FFFF00"/>
                  </a:solidFill>
                  <a:latin typeface="Angsana New" pitchFamily="18" charset="-34"/>
                  <a:cs typeface="AngsanaUPC" pitchFamily="18" charset="-34"/>
                </a:rPr>
                <a:t>การควบคุมทางอ้อม</a:t>
              </a:r>
            </a:p>
            <a:p>
              <a:pPr algn="ctr"/>
              <a:r>
                <a:rPr lang="th-TH" sz="2800" b="1" dirty="0" smtClean="0">
                  <a:solidFill>
                    <a:srgbClr val="FFFF00"/>
                  </a:solidFill>
                  <a:latin typeface="Angsana New" pitchFamily="18" charset="-34"/>
                  <a:cs typeface="AngsanaUPC" pitchFamily="18" charset="-34"/>
                </a:rPr>
                <a:t>(ป้องกันศัตรูพืช)</a:t>
              </a:r>
              <a:endParaRPr lang="en-US" sz="2800" b="1" dirty="0">
                <a:solidFill>
                  <a:srgbClr val="FFFF00"/>
                </a:solidFill>
                <a:latin typeface="Angsana New" pitchFamily="18" charset="-34"/>
                <a:cs typeface="AngsanaUPC" pitchFamily="18" charset="-34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2362200" y="4114800"/>
              <a:ext cx="1676400" cy="68580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stealt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971800" y="4114800"/>
            <a:ext cx="3505200" cy="1905000"/>
            <a:chOff x="2971800" y="4114800"/>
            <a:chExt cx="3505200" cy="1905000"/>
          </a:xfrm>
        </p:grpSpPr>
        <p:sp>
          <p:nvSpPr>
            <p:cNvPr id="17" name="Rectangle 16"/>
            <p:cNvSpPr/>
            <p:nvPr/>
          </p:nvSpPr>
          <p:spPr>
            <a:xfrm>
              <a:off x="2971800" y="4800600"/>
              <a:ext cx="3505200" cy="1219200"/>
            </a:xfrm>
            <a:prstGeom prst="rect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rgbClr val="FFFF00"/>
                  </a:solidFill>
                  <a:latin typeface="Angsana New" pitchFamily="18" charset="-34"/>
                  <a:cs typeface="AngsanaUPC" pitchFamily="18" charset="-34"/>
                </a:rPr>
                <a:t>การสำรวจดูปริมาณศัตรูพืช </a:t>
              </a:r>
            </a:p>
            <a:p>
              <a:pPr algn="ctr"/>
              <a:r>
                <a:rPr lang="th-TH" sz="2800" b="1" dirty="0" smtClean="0">
                  <a:solidFill>
                    <a:srgbClr val="FFFF00"/>
                  </a:solidFill>
                  <a:latin typeface="Angsana New" pitchFamily="18" charset="-34"/>
                  <a:cs typeface="AngsanaUPC" pitchFamily="18" charset="-34"/>
                </a:rPr>
                <a:t>(ประกอบการตัดสินใจควบคุม)</a:t>
              </a:r>
              <a:endParaRPr lang="en-US" sz="2800" b="1" dirty="0">
                <a:solidFill>
                  <a:srgbClr val="FFFF00"/>
                </a:solidFill>
                <a:latin typeface="Angsana New" pitchFamily="18" charset="-34"/>
                <a:cs typeface="AngsanaUPC" pitchFamily="18" charset="-34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562600" y="4114800"/>
              <a:ext cx="0" cy="68580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stealt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629400" y="4114800"/>
            <a:ext cx="2438400" cy="1905000"/>
            <a:chOff x="6629400" y="4114800"/>
            <a:chExt cx="2438400" cy="1905000"/>
          </a:xfrm>
        </p:grpSpPr>
        <p:sp>
          <p:nvSpPr>
            <p:cNvPr id="20" name="Rectangle 19"/>
            <p:cNvSpPr/>
            <p:nvPr/>
          </p:nvSpPr>
          <p:spPr>
            <a:xfrm>
              <a:off x="6629400" y="4800600"/>
              <a:ext cx="2438400" cy="1219200"/>
            </a:xfrm>
            <a:prstGeom prst="rect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rgbClr val="FFFF00"/>
                  </a:solidFill>
                  <a:latin typeface="Angsana New" pitchFamily="18" charset="-34"/>
                  <a:cs typeface="AngsanaUPC" pitchFamily="18" charset="-34"/>
                </a:rPr>
                <a:t>การควบคุมโดยตรง</a:t>
              </a:r>
            </a:p>
            <a:p>
              <a:pPr algn="ctr"/>
              <a:r>
                <a:rPr lang="th-TH" sz="2800" b="1" dirty="0" smtClean="0">
                  <a:solidFill>
                    <a:srgbClr val="FFFF00"/>
                  </a:solidFill>
                  <a:latin typeface="Angsana New" pitchFamily="18" charset="-34"/>
                  <a:cs typeface="AngsanaUPC" pitchFamily="18" charset="-34"/>
                </a:rPr>
                <a:t>(ทำให้ศัตรูพืชออกนอกพื้นที่)</a:t>
              </a:r>
              <a:endParaRPr lang="en-US" sz="2800" b="1" dirty="0">
                <a:solidFill>
                  <a:srgbClr val="FFFF00"/>
                </a:solidFill>
                <a:latin typeface="Angsana New" pitchFamily="18" charset="-34"/>
                <a:cs typeface="AngsanaUPC" pitchFamily="18" charset="-34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7696200" y="4114800"/>
              <a:ext cx="0" cy="68580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stealt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0" y="304800"/>
            <a:ext cx="66294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การควบคุมศัตรูพืชด้วยวิธีผสมผสาน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836712"/>
            <a:ext cx="828092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โดยการใช้สัญลักษณ์เป็นแถบสีบ่งบอกระดับการควบคุม ซึ่งจะเป็นระดับที่มีความปลอดภัยต่อมนุษย์และสิ่งแวดล้อม (เหมือนกับสัญญาณไฟจราจร)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1520" y="2996952"/>
          <a:ext cx="8640960" cy="3754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0"/>
                <a:gridCol w="1028686"/>
                <a:gridCol w="1028685"/>
                <a:gridCol w="1028686"/>
                <a:gridCol w="1028686"/>
                <a:gridCol w="1028686"/>
                <a:gridCol w="1028685"/>
                <a:gridCol w="102868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Green list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Yellow list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Red list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ปัญหา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ป้องกัน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ติดตาม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ควบคุม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ควบคุม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ข้อจำกัด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573859" y="1988840"/>
            <a:ext cx="2206053" cy="523220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th-TH" dirty="0" smtClean="0">
                <a:latin typeface="Angsana New" pitchFamily="18" charset="-34"/>
              </a:rPr>
              <a:t>ปฏิบัติเป็นอันดับแรก</a:t>
            </a:r>
            <a:endParaRPr lang="en-US" dirty="0">
              <a:latin typeface="Angsana New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11601" y="1988840"/>
            <a:ext cx="2760692" cy="52322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th-TH" dirty="0" smtClean="0">
                <a:latin typeface="Angsana New" pitchFamily="18" charset="-34"/>
              </a:rPr>
              <a:t>ปฏิบัติด้วยความระมัดระวัง</a:t>
            </a:r>
            <a:endParaRPr lang="en-US" dirty="0">
              <a:latin typeface="Angsana New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19477" y="1988840"/>
            <a:ext cx="2073003" cy="523220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none">
            <a:spAutoFit/>
          </a:bodyPr>
          <a:lstStyle/>
          <a:p>
            <a:r>
              <a:rPr lang="th-TH" dirty="0" smtClean="0">
                <a:latin typeface="Angsana New" pitchFamily="18" charset="-34"/>
              </a:rPr>
              <a:t>ไม่แนะนำ, อันตราย</a:t>
            </a:r>
            <a:endParaRPr lang="en-US" dirty="0">
              <a:latin typeface="Angsana New" pitchFamily="18" charset="-34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771800" y="2564904"/>
            <a:ext cx="360040" cy="360040"/>
          </a:xfrm>
          <a:prstGeom prst="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508104" y="2564904"/>
            <a:ext cx="360040" cy="3600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668344" y="2564904"/>
            <a:ext cx="360040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876256" y="2996952"/>
            <a:ext cx="2016224" cy="3861048"/>
            <a:chOff x="6876256" y="2996952"/>
            <a:chExt cx="2016224" cy="386104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876256" y="2996952"/>
              <a:ext cx="2016224" cy="3861048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876256" y="2996952"/>
              <a:ext cx="2016224" cy="3861048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1520" y="2564904"/>
          <a:ext cx="8568952" cy="3754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4458"/>
                <a:gridCol w="1338899"/>
                <a:gridCol w="1338898"/>
                <a:gridCol w="1338899"/>
                <a:gridCol w="1338899"/>
                <a:gridCol w="13388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Green list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Yellow list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ปัญหา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ป้องกัน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ติดตาม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ควบคุม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ควบคุม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ข้อจำกัด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1163216"/>
            <a:ext cx="9144000" cy="609600"/>
          </a:xfrm>
          <a:prstGeom prst="rect">
            <a:avLst/>
          </a:prstGeom>
          <a:solidFill>
            <a:srgbClr val="26262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9113">
              <a:buFont typeface="Arial" pitchFamily="34" charset="0"/>
              <a:buChar char="•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ศัตรูพืชที่เป็นปัญหา (แมลง, โรค, วัชพืช)</a:t>
            </a:r>
          </a:p>
          <a:p>
            <a:pPr marL="519113">
              <a:buFont typeface="Arial" pitchFamily="34" charset="0"/>
              <a:buChar char="•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คัดเลือกชนิดที่มีความสำคัญในพื้นที่</a:t>
            </a:r>
          </a:p>
          <a:p>
            <a:pPr marL="519113">
              <a:buFont typeface="Arial" pitchFamily="34" charset="0"/>
              <a:buChar char="•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ใส่รูปภาพศัตรูพืชที่ชัดเจน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บรรยายลักษณะ แหล่งที่มา พาหะ (ถ้ามี) </a:t>
            </a:r>
          </a:p>
        </p:txBody>
      </p:sp>
      <p:sp>
        <p:nvSpPr>
          <p:cNvPr id="10" name="Down Arrow 9"/>
          <p:cNvSpPr/>
          <p:nvPr/>
        </p:nvSpPr>
        <p:spPr>
          <a:xfrm>
            <a:off x="899592" y="2276872"/>
            <a:ext cx="792088" cy="72008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80354" y="3933056"/>
            <a:ext cx="1916134" cy="2334575"/>
            <a:chOff x="280354" y="3933056"/>
            <a:chExt cx="1916134" cy="23345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869" t="10813" r="10544" b="7774"/>
            <a:stretch>
              <a:fillRect/>
            </a:stretch>
          </p:blipFill>
          <p:spPr>
            <a:xfrm>
              <a:off x="323528" y="3933056"/>
              <a:ext cx="754842" cy="64383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15616" y="400506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solidFill>
                    <a:schemeClr val="bg1"/>
                  </a:solidFill>
                </a:rPr>
                <a:t>ราแป้ง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13" name="Picture 2" descr="F:\diagnosis photo\เอกสารวินิจฉัย\Damping_Off_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674"/>
            <a:stretch>
              <a:fillRect/>
            </a:stretch>
          </p:blipFill>
          <p:spPr bwMode="auto">
            <a:xfrm>
              <a:off x="280354" y="4725144"/>
              <a:ext cx="835262" cy="695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115616" y="4839543"/>
              <a:ext cx="973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solidFill>
                    <a:schemeClr val="bg1"/>
                  </a:solidFill>
                </a:rPr>
                <a:t>เน่าคอดิน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1026" name="Picture 2" descr="H:\diagnosis photo\ผัก\IMG_9749.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996" y="5573474"/>
              <a:ext cx="843315" cy="694157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1043608" y="5631631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solidFill>
                    <a:schemeClr val="bg1"/>
                  </a:solidFill>
                </a:rPr>
                <a:t>ด้วงหมัดผัก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07704" y="2996952"/>
            <a:ext cx="5904656" cy="324000"/>
            <a:chOff x="1907704" y="2996952"/>
            <a:chExt cx="5904656" cy="324000"/>
          </a:xfrm>
        </p:grpSpPr>
        <p:sp>
          <p:nvSpPr>
            <p:cNvPr id="17" name="Right Arrow 16"/>
            <p:cNvSpPr/>
            <p:nvPr/>
          </p:nvSpPr>
          <p:spPr>
            <a:xfrm>
              <a:off x="1907704" y="2996952"/>
              <a:ext cx="612000" cy="32400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167912" y="2996952"/>
              <a:ext cx="612000" cy="32400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4536064" y="2996952"/>
              <a:ext cx="612000" cy="32400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904216" y="2996952"/>
              <a:ext cx="612000" cy="32400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7200360" y="2996952"/>
              <a:ext cx="612000" cy="32400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0"/>
            <a:ext cx="3923928" cy="620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ศัตรูพืชสำคัญที่เป็นปัญหา</a:t>
            </a:r>
            <a:endParaRPr lang="en-US" sz="3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23928" cy="620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ใส่คำแนะนำในโซนสีเขียว</a:t>
            </a:r>
            <a:endParaRPr lang="en-US" sz="3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352" y="908720"/>
            <a:ext cx="711200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9113">
              <a:buFont typeface="Arial" pitchFamily="34" charset="0"/>
              <a:buChar char="•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ดำเนินการได้โดยไม่มีข้อจำกัดใดๆ</a:t>
            </a:r>
          </a:p>
          <a:p>
            <a:pPr marL="519113">
              <a:buFont typeface="Arial" pitchFamily="34" charset="0"/>
              <a:buChar char="•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เพียงพอที่จะทำให้พืชไม่เกิดความเสียหาย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2564904"/>
          <a:ext cx="8568952" cy="3754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4458"/>
                <a:gridCol w="1338899"/>
                <a:gridCol w="1338898"/>
                <a:gridCol w="1338899"/>
                <a:gridCol w="1338899"/>
                <a:gridCol w="13388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Green list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Yellow list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ปัญหา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ป้องกัน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ติดตาม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ควบคุม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ควบคุม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ข้อจำกัด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80354" y="3933056"/>
            <a:ext cx="1916134" cy="2334575"/>
            <a:chOff x="280354" y="3933056"/>
            <a:chExt cx="1916134" cy="23345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869" t="10813" r="10544" b="7774"/>
            <a:stretch>
              <a:fillRect/>
            </a:stretch>
          </p:blipFill>
          <p:spPr>
            <a:xfrm>
              <a:off x="323528" y="3933056"/>
              <a:ext cx="754842" cy="64383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15616" y="400506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solidFill>
                    <a:schemeClr val="bg1"/>
                  </a:solidFill>
                </a:rPr>
                <a:t>ราแป้ง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2" descr="F:\diagnosis photo\เอกสารวินิจฉัย\Damping_Off_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674"/>
            <a:stretch>
              <a:fillRect/>
            </a:stretch>
          </p:blipFill>
          <p:spPr bwMode="auto">
            <a:xfrm>
              <a:off x="280354" y="4725144"/>
              <a:ext cx="835262" cy="695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115616" y="4839543"/>
              <a:ext cx="973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solidFill>
                    <a:schemeClr val="bg1"/>
                  </a:solidFill>
                </a:rPr>
                <a:t>เน่าคอดิน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2" descr="H:\diagnosis photo\ผัก\IMG_9749.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996" y="5573474"/>
              <a:ext cx="843315" cy="694157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1043608" y="5631631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solidFill>
                    <a:schemeClr val="bg1"/>
                  </a:solidFill>
                </a:rPr>
                <a:t>ด้วงหมัดผัก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Down Arrow 20"/>
          <p:cNvSpPr/>
          <p:nvPr/>
        </p:nvSpPr>
        <p:spPr>
          <a:xfrm>
            <a:off x="3779912" y="2204944"/>
            <a:ext cx="648072" cy="720000"/>
          </a:xfrm>
          <a:prstGeom prst="downArrow">
            <a:avLst/>
          </a:prstGeom>
          <a:solidFill>
            <a:srgbClr val="00B0F0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23728" y="2961000"/>
            <a:ext cx="4032448" cy="468000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1520" y="2564904"/>
          <a:ext cx="8568952" cy="3754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4458"/>
                <a:gridCol w="1338899"/>
                <a:gridCol w="1338898"/>
                <a:gridCol w="1338899"/>
                <a:gridCol w="1338899"/>
                <a:gridCol w="13388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Green list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Yellow list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ปัญหา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ป้องกัน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ติดตาม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ควบคุม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ควบคุม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ข้อจำกัด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80354" y="3933056"/>
            <a:ext cx="1916134" cy="2334575"/>
            <a:chOff x="280354" y="3933056"/>
            <a:chExt cx="1916134" cy="2334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869" t="10813" r="10544" b="7774"/>
            <a:stretch>
              <a:fillRect/>
            </a:stretch>
          </p:blipFill>
          <p:spPr>
            <a:xfrm>
              <a:off x="323528" y="3933056"/>
              <a:ext cx="754842" cy="64383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15616" y="400506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solidFill>
                    <a:schemeClr val="bg1"/>
                  </a:solidFill>
                </a:rPr>
                <a:t>ราแป้ง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2" descr="F:\diagnosis photo\เอกสารวินิจฉัย\Damping_Off_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674"/>
            <a:stretch>
              <a:fillRect/>
            </a:stretch>
          </p:blipFill>
          <p:spPr bwMode="auto">
            <a:xfrm>
              <a:off x="280354" y="4725144"/>
              <a:ext cx="835262" cy="695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115616" y="4839543"/>
              <a:ext cx="973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solidFill>
                    <a:schemeClr val="bg1"/>
                  </a:solidFill>
                </a:rPr>
                <a:t>เน่าคอดิน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2" descr="H:\diagnosis photo\ผัก\IMG_9749.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996" y="5573474"/>
              <a:ext cx="843315" cy="694157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43608" y="5631631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solidFill>
                    <a:schemeClr val="bg1"/>
                  </a:solidFill>
                </a:rPr>
                <a:t>ด้วงหมัดผัก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123728" y="2961000"/>
            <a:ext cx="1368152" cy="468000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923928" cy="620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ใส่คำแนะนำในโซนสีเขียว</a:t>
            </a:r>
            <a:endParaRPr lang="en-US" sz="3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68760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9113">
              <a:buFont typeface="Arial" pitchFamily="34" charset="0"/>
              <a:buChar char="•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มาตรการป้องกัน คือ แผนการปฏิบัติเบื้องต้นที่มีอยู่ในกระบวนการปลูกพืช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อยู่แล้ว เช่น การเขตกรรม</a:t>
            </a:r>
          </a:p>
          <a:p>
            <a:pPr marL="519113">
              <a:buFont typeface="Arial" pitchFamily="34" charset="0"/>
              <a:buChar char="•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มีมากมายหลายวิธีการ เลือกวิธีที่เกษตรกรปฏิบัติได้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2411760" y="2204944"/>
            <a:ext cx="648072" cy="720000"/>
          </a:xfrm>
          <a:prstGeom prst="downArrow">
            <a:avLst/>
          </a:prstGeom>
          <a:solidFill>
            <a:srgbClr val="00B0F0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1520" y="2564904"/>
          <a:ext cx="8568952" cy="3754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4458"/>
                <a:gridCol w="1338899"/>
                <a:gridCol w="1338898"/>
                <a:gridCol w="1338899"/>
                <a:gridCol w="1338899"/>
                <a:gridCol w="13388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Green list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Yellow list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ปัญหา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ป้องกัน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ติดตาม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ควบคุม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ควบคุม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ข้อจำกัด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80354" y="3933056"/>
            <a:ext cx="1916134" cy="2334575"/>
            <a:chOff x="280354" y="3933056"/>
            <a:chExt cx="1916134" cy="2334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869" t="10813" r="10544" b="7774"/>
            <a:stretch>
              <a:fillRect/>
            </a:stretch>
          </p:blipFill>
          <p:spPr>
            <a:xfrm>
              <a:off x="323528" y="3933056"/>
              <a:ext cx="754842" cy="64383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15616" y="400506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solidFill>
                    <a:schemeClr val="bg1"/>
                  </a:solidFill>
                </a:rPr>
                <a:t>ราแป้ง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2" descr="F:\diagnosis photo\เอกสารวินิจฉัย\Damping_Off_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674"/>
            <a:stretch>
              <a:fillRect/>
            </a:stretch>
          </p:blipFill>
          <p:spPr bwMode="auto">
            <a:xfrm>
              <a:off x="280354" y="4725144"/>
              <a:ext cx="835262" cy="695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115616" y="4839543"/>
              <a:ext cx="973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solidFill>
                    <a:schemeClr val="bg1"/>
                  </a:solidFill>
                </a:rPr>
                <a:t>เน่าคอดิน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2" descr="H:\diagnosis photo\ผัก\IMG_9749.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996" y="5573474"/>
              <a:ext cx="843315" cy="694157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43608" y="5631631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solidFill>
                    <a:schemeClr val="bg1"/>
                  </a:solidFill>
                </a:rPr>
                <a:t>ด้วงหมัดผัก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460348" y="2961000"/>
            <a:ext cx="1368152" cy="468000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923928" cy="620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ใส่คำแนะนำในโซนสีเขียว</a:t>
            </a:r>
            <a:endParaRPr lang="en-US" sz="3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68760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9113">
              <a:buFont typeface="Arial" pitchFamily="34" charset="0"/>
              <a:buChar char="•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การติดตาม ควรอธิบายและบอกสัดส่วน ปริมาณศัตรูพืช  </a:t>
            </a:r>
            <a:br>
              <a:rPr lang="th-TH" sz="36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เพื่อให้สามารถจัดการได้ในระดับที่ยังไม่เกิดความรุนแรง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3748380" y="2204944"/>
            <a:ext cx="648072" cy="720000"/>
          </a:xfrm>
          <a:prstGeom prst="downArrow">
            <a:avLst/>
          </a:prstGeom>
          <a:solidFill>
            <a:srgbClr val="00B0F0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1520" y="2564904"/>
          <a:ext cx="8568952" cy="3754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4458"/>
                <a:gridCol w="1338899"/>
                <a:gridCol w="1338898"/>
                <a:gridCol w="1338899"/>
                <a:gridCol w="1338899"/>
                <a:gridCol w="13388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Green list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Yellow list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ปัญหา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ป้องกัน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ติดตาม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ควบคุม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ควบคุม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ข้อจำกัด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baseline="0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80354" y="3933056"/>
            <a:ext cx="1916134" cy="2334575"/>
            <a:chOff x="280354" y="3933056"/>
            <a:chExt cx="1916134" cy="2334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869" t="10813" r="10544" b="7774"/>
            <a:stretch>
              <a:fillRect/>
            </a:stretch>
          </p:blipFill>
          <p:spPr>
            <a:xfrm>
              <a:off x="323528" y="3933056"/>
              <a:ext cx="754842" cy="64383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15616" y="400506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solidFill>
                    <a:schemeClr val="bg1"/>
                  </a:solidFill>
                </a:rPr>
                <a:t>ราแป้ง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2" descr="F:\diagnosis photo\เอกสารวินิจฉัย\Damping_Off_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674"/>
            <a:stretch>
              <a:fillRect/>
            </a:stretch>
          </p:blipFill>
          <p:spPr bwMode="auto">
            <a:xfrm>
              <a:off x="280354" y="4725144"/>
              <a:ext cx="835262" cy="695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115616" y="4839543"/>
              <a:ext cx="973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solidFill>
                    <a:schemeClr val="bg1"/>
                  </a:solidFill>
                </a:rPr>
                <a:t>เน่าคอดิน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2" descr="H:\diagnosis photo\ผัก\IMG_9749.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996" y="5573474"/>
              <a:ext cx="843315" cy="694157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43608" y="5631631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solidFill>
                    <a:schemeClr val="bg1"/>
                  </a:solidFill>
                </a:rPr>
                <a:t>ด้วงหมัดผัก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819556" y="2961000"/>
            <a:ext cx="1296144" cy="468000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923928" cy="620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ใส่คำแนะนำในโซนสีเขียว</a:t>
            </a:r>
            <a:endParaRPr lang="en-US" sz="3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076056" y="2204944"/>
            <a:ext cx="648072" cy="720000"/>
          </a:xfrm>
          <a:prstGeom prst="downArrow">
            <a:avLst/>
          </a:prstGeom>
          <a:solidFill>
            <a:srgbClr val="00B0F0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340768"/>
            <a:ext cx="8686800" cy="289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9113">
              <a:buFont typeface="Arial" pitchFamily="34" charset="0"/>
              <a:buChar char="•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เป็นการเลือกขั้นตอนการจัดการเมื่อพบการทำลายของศัตรูพืช</a:t>
            </a:r>
          </a:p>
          <a:p>
            <a:pPr marL="519113">
              <a:buFont typeface="Arial" pitchFamily="34" charset="0"/>
              <a:buChar char="•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ใช้ชีววิธีในการควบคุมเป็นลำดับแรก แต่หากมีความจำเป็นต้องใช้สารเคมี 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 ต้องเป็นกลุ่มสารเคมีที่ได้รับการรับรองว่าปลอดภัย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1942" y="2956476"/>
            <a:ext cx="1296144" cy="468000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กระดาษ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1_Theme1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ustom 1">
      <a:majorFont>
        <a:latin typeface="Angsana New"/>
        <a:ea typeface=""/>
        <a:cs typeface="DilleniaUPC"/>
      </a:majorFont>
      <a:minorFont>
        <a:latin typeface="Angsana New"/>
        <a:ea typeface=""/>
        <a:cs typeface="DilleniaUPC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1878</TotalTime>
  <Words>624</Words>
  <Application>Microsoft Office PowerPoint</Application>
  <PresentationFormat>On-screen Show (4:3)</PresentationFormat>
  <Paragraphs>177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Theme1</vt:lpstr>
      <vt:lpstr>1_Theme1</vt:lpstr>
      <vt:lpstr>การจัดทำคำแนะนำการจัดการศัตรูพืช  ตามหลักของ  green &amp; yellow list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การวินิจฉัยโรคข้าว</dc:title>
  <dc:creator>DOAEPC55071</dc:creator>
  <cp:lastModifiedBy>juraluk</cp:lastModifiedBy>
  <cp:revision>238</cp:revision>
  <dcterms:created xsi:type="dcterms:W3CDTF">2016-05-10T01:45:30Z</dcterms:created>
  <dcterms:modified xsi:type="dcterms:W3CDTF">2018-12-14T18:34:55Z</dcterms:modified>
</cp:coreProperties>
</file>